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14" r:id="rId6"/>
    <p:sldId id="353" r:id="rId7"/>
    <p:sldId id="334" r:id="rId8"/>
    <p:sldId id="352" r:id="rId9"/>
    <p:sldId id="354" r:id="rId10"/>
    <p:sldId id="355" r:id="rId11"/>
    <p:sldId id="356" r:id="rId12"/>
    <p:sldId id="335" r:id="rId13"/>
    <p:sldId id="336" r:id="rId14"/>
    <p:sldId id="340" r:id="rId15"/>
    <p:sldId id="333" r:id="rId16"/>
    <p:sldId id="341" r:id="rId17"/>
    <p:sldId id="342" r:id="rId18"/>
    <p:sldId id="345" r:id="rId19"/>
    <p:sldId id="343" r:id="rId20"/>
    <p:sldId id="346" r:id="rId21"/>
    <p:sldId id="347" r:id="rId22"/>
    <p:sldId id="348" r:id="rId23"/>
    <p:sldId id="349" r:id="rId24"/>
    <p:sldId id="302" r:id="rId25"/>
  </p:sldIdLst>
  <p:sldSz cx="12192000" cy="6858000"/>
  <p:notesSz cx="10234295" cy="7103745"/>
  <p:embeddedFontLst>
    <p:embeddedFont>
      <p:font typeface="PingFang SC" panose="020B0400000000000000" charset="-122"/>
      <p:regular r:id="rId30"/>
    </p:embeddedFont>
    <p:embeddedFont>
      <p:font typeface="PingFang SC Semibold" panose="020B0400000000000000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</a:t>
            </a:r>
            <a:r>
              <a:rPr lang="en-US" altLang="x-none"/>
              <a:t>2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 descr="Screenshot 2024-06-06 at 00.27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1102995"/>
            <a:ext cx="11520170" cy="46520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3888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Tipičan IoT Agent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4668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Gateway izmedju cloud-a i uredaja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Omogućava kontrolu preko cloud-a nad: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firware-om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softverskim paketima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konfiguracionim fajlovima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prikupljanje podataka: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merenja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dogadjaji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alarmi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Okidanje operacija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Screenshot 2024-06-06 at 00.36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2980" y="2244090"/>
            <a:ext cx="7186930" cy="37477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651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0172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Digitalni blizanac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4668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Uredjaj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Deca uredjaji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Servis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0.56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4245" y="1370330"/>
            <a:ext cx="5205730" cy="53987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9409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Softverske komponente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444309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MQTT magistrala</a:t>
            </a:r>
            <a:endParaRPr lang="x-none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55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HTTP protokol se koristi za prenos lokalnih fajlova</a:t>
            </a:r>
            <a:endParaRPr lang="x-none" altLang="en-US" sz="205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Agent</a:t>
            </a:r>
            <a:endParaRPr lang="x-none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Mapper</a:t>
            </a:r>
            <a:endParaRPr lang="x-none" altLang="en-US" sz="24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0.53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9525" y="2395220"/>
            <a:ext cx="6962775" cy="36233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836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MQTT Magistrala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8265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Koristi se kombinacija MQTT i HTTP protokola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Lokalni MQTT broker je smešten na svakom thin-edge.io uredjaju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Svaki uredjaj i servis ima svojstven MQTT topic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HTTP server se koristi sa prenos lokalnih fajlova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Lokalni digitalni blizanac - lokalna prezentacija opreme sa svojim uredjajem, decom uredjajima i servisima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1-1 odnos sa remote digitalnim blizancem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Most ka cloud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82905" y="467995"/>
            <a:ext cx="65919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MQTT format - topici i merenja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474408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koren thin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-edge.io topica</a:t>
            </a:r>
            <a:endParaRPr lang="x-none" altLang="en-US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/&lt;identifikator&gt;/m/&lt;tip&gt;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merenja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te/&lt;identifikator&gt;/e/&lt;tip&gt;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dogadjaji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te/&lt;identifikator&gt;/e/&lt;tip&gt; </a:t>
            </a: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- alarmi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te/errors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gre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ške</a:t>
            </a:r>
            <a:endParaRPr lang="x-none" altLang="en-US" sz="1800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1.14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4435" y="2113280"/>
            <a:ext cx="3237865" cy="527050"/>
          </a:xfrm>
          <a:prstGeom prst="rect">
            <a:avLst/>
          </a:prstGeom>
        </p:spPr>
      </p:pic>
      <p:pic>
        <p:nvPicPr>
          <p:cNvPr id="3" name="Picture 2" descr="Screenshot 2024-06-06 at 01.15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35" y="2734945"/>
            <a:ext cx="3237230" cy="1149350"/>
          </a:xfrm>
          <a:prstGeom prst="rect">
            <a:avLst/>
          </a:prstGeom>
        </p:spPr>
      </p:pic>
      <p:pic>
        <p:nvPicPr>
          <p:cNvPr id="7" name="Picture 6" descr="Screenshot 2024-06-06 at 01.15.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35" y="2734945"/>
            <a:ext cx="3229610" cy="2151380"/>
          </a:xfrm>
          <a:prstGeom prst="rect">
            <a:avLst/>
          </a:prstGeom>
        </p:spPr>
      </p:pic>
      <p:pic>
        <p:nvPicPr>
          <p:cNvPr id="9" name="Picture 8" descr="Screenshot 2024-06-06 at 01.16.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435" y="3978910"/>
            <a:ext cx="3229610" cy="15144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367145" y="5682615"/>
            <a:ext cx="13430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200"/>
              <a:t>Nevalidan format</a:t>
            </a:r>
            <a:endParaRPr lang="x-none" alt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9761855" y="5682615"/>
            <a:ext cx="1168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200"/>
              <a:t>Validan format</a:t>
            </a:r>
            <a:endParaRPr lang="x-none" altLang="en-US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693293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MQTT format - alarmi i dogadjaji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793875" y="2147570"/>
            <a:ext cx="275399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/>
              <a:t>Polja dogadjaj poruke: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time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/>
              <a:t>text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/>
              <a:t>event_type</a:t>
            </a:r>
            <a:endParaRPr lang="x-none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8065135" y="2147570"/>
            <a:ext cx="24409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Polja alarm poruke: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alarm_type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severity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text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timestamp</a:t>
            </a:r>
            <a:endParaRPr lang="x-none" altLang="en-US"/>
          </a:p>
          <a:p>
            <a:endParaRPr lang="en-US"/>
          </a:p>
        </p:txBody>
      </p:sp>
      <p:pic>
        <p:nvPicPr>
          <p:cNvPr id="15" name="Picture 14" descr="Screenshot 2024-06-06 at 01.23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4002405"/>
            <a:ext cx="4361180" cy="2188845"/>
          </a:xfrm>
          <a:prstGeom prst="rect">
            <a:avLst/>
          </a:prstGeom>
        </p:spPr>
      </p:pic>
      <p:pic>
        <p:nvPicPr>
          <p:cNvPr id="16" name="Picture 15" descr="Screenshot 2024-06-06 at 01.24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25" y="4002405"/>
            <a:ext cx="5055235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35890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Agent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Osluškivanje zahteva za operacije koje su objavljene na MQTT magistrali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Delegiranje operacija operativnom sistemu ili komponentama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Slanje trenutnog stanja obrade zahteva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Koriste se specifični operaciono orijentisani topici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11" name="Picture 10" descr="Screenshot 2024-06-06 at 01.33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885" y="4679315"/>
            <a:ext cx="91948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58457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Primeri komanda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software_list -</a:t>
            </a: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 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/&lt;identifikator&gt;/cmd/software_list/&lt;id_komande&gt;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software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_</a:t>
            </a: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update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/&lt;identifikator&gt;/cmd/software_update/&lt;id_komande&gt;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config_snapshot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/&lt;identifikator&gt;/cmd/config_snapshot/&lt;id_komande&gt;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config_update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/&lt;identifikator&gt;/cmd/config_update/&lt;id_komande&gt;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restart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/&lt;identifikator&gt;/cmd/restart/&lt;id_komande&gt;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log_upload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/&lt;identifikator&gt;/cmd/log_upload/&lt;id_komande&gt;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71132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Mapper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Prevod poruka sa uredjaja u format specifi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čan platformi koja se koristi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54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Cumulocity mapper</a:t>
            </a:r>
            <a:endParaRPr lang="x-none" altLang="en-US" sz="154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54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Azure mapper</a:t>
            </a:r>
            <a:endParaRPr lang="x-none" altLang="en-US" sz="154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Pokretanje se vrši putem komande tedge connect - npr. za cumulocity </a:t>
            </a:r>
            <a:r>
              <a:rPr lang="x-none" altLang="en-US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tedge connect c8y</a:t>
            </a:r>
            <a:endParaRPr lang="x-none" altLang="en-US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Mapper se prijavljuje na topic te</a:t>
            </a: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/+/+/+/+/m/+ sa QoS nivo 1 (at least once)</a:t>
            </a:r>
            <a:endParaRPr lang="en-US" altLang="x-none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Ukoliko je podataka nevalidan koristi te/errors za prijavu</a:t>
            </a:r>
            <a:endParaRPr lang="en-US" altLang="x-none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Ukoliko je poruka u validnom formatu vr</a:t>
            </a: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ši prevod u cloud specifičan format</a:t>
            </a:r>
            <a:endParaRPr lang="x-none" altLang="en-US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3685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Na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čin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39573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Arduino prilikom startovanja pali diode na boji Magenta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Konstantno sluša za dve ključne reči: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hello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dracarys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Ključna reč hello startuje senzor blizine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Na osnovu trenutne vrednosti senzora pale se 4 režima dioda: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20 -&gt; Crvena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&lt; 100 -&gt; </a:t>
            </a: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Žuta boja</a:t>
            </a:r>
            <a:endParaRPr lang="x-none" altLang="en-US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200 -&gt; Zelena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&gt; 200 -&gt; Plava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08495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Cumulocity mapper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568579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Topic </a:t>
            </a:r>
            <a:r>
              <a:rPr lang="x-none" altLang="en-US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c8</a:t>
            </a: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/measurement/measurements/create</a:t>
            </a:r>
            <a:endParaRPr lang="en-US" altLang="x-none" sz="1795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tedge connect c8y</a:t>
            </a:r>
            <a:endParaRPr lang="en-US" altLang="x-none" sz="1795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tedge disconnect c8y</a:t>
            </a:r>
            <a:endParaRPr lang="en-US" altLang="x-none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te/device/child1//m/</a:t>
            </a:r>
            <a:endParaRPr lang="en-US" altLang="x-none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1.41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250" y="4057650"/>
            <a:ext cx="1553845" cy="689610"/>
          </a:xfrm>
          <a:prstGeom prst="rect">
            <a:avLst/>
          </a:prstGeom>
        </p:spPr>
      </p:pic>
      <p:pic>
        <p:nvPicPr>
          <p:cNvPr id="3" name="Picture 2" descr="Screenshot 2024-06-06 at 01.41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225" y="2166620"/>
            <a:ext cx="2936875" cy="135699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946900" y="4171950"/>
            <a:ext cx="564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-&gt;</a:t>
            </a:r>
            <a:endParaRPr lang="en-US" sz="2400"/>
          </a:p>
        </p:txBody>
      </p:sp>
      <p:pic>
        <p:nvPicPr>
          <p:cNvPr id="11" name="Picture 10" descr="Screenshot 2024-06-06 at 01.44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225" y="3997960"/>
            <a:ext cx="2890520" cy="24015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0961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Zaklju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čak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461750" cy="510921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Pojednostavljen proces povezivanja edge uredjaja sa cloud-om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Široka podrška različitih komponenti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interoperabilnost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Fleksibilnost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Bezbednost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Pouzdanost i efikasnost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378460"/>
            <a:ext cx="11380470" cy="6370955"/>
          </a:xfrm>
        </p:spPr>
        <p:txBody>
          <a:bodyPr>
            <a:noAutofit/>
          </a:bodyPr>
          <a:p>
            <a:r>
              <a:rPr lang="en-US" altLang="x-none" sz="1400">
                <a:latin typeface="Arial" panose="020B0604020202020204" pitchFamily="34" charset="0"/>
                <a:cs typeface="Arial" panose="020B0604020202020204" pitchFamily="34" charset="0"/>
              </a:rPr>
              <a:t>Pra</a:t>
            </a:r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ćenje podataka sa senzora i uključivanje odredjenih dioda se izvršava dok Arduino ne detektuje reč Dracarys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Tada se prikupljanje podataka prekida a diode se prebacuju nazad u režim Magenta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 descr="viber_image_2024-07-11_01-56-31-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780" y="1704975"/>
            <a:ext cx="5805805" cy="4354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4" name="Picture 3" descr="viber_image_2024-07-11_01-56-31-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2665" y="3663950"/>
            <a:ext cx="4707255" cy="3048635"/>
          </a:xfrm>
          <a:prstGeom prst="rect">
            <a:avLst/>
          </a:prstGeom>
        </p:spPr>
      </p:pic>
      <p:pic>
        <p:nvPicPr>
          <p:cNvPr id="7" name="Picture 6" descr="viber_image_2024-07-11_01-56-31-5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96545"/>
            <a:ext cx="4184650" cy="3091815"/>
          </a:xfrm>
          <a:prstGeom prst="rect">
            <a:avLst/>
          </a:prstGeom>
        </p:spPr>
      </p:pic>
      <p:pic>
        <p:nvPicPr>
          <p:cNvPr id="8" name="Picture 7" descr="viber_image_2024-07-11_01-56-31-4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40" y="169545"/>
            <a:ext cx="3243580" cy="3194050"/>
          </a:xfrm>
          <a:prstGeom prst="rect">
            <a:avLst/>
          </a:prstGeom>
        </p:spPr>
      </p:pic>
      <p:pic>
        <p:nvPicPr>
          <p:cNvPr id="9" name="Picture 8" descr="viber_image_2024-07-11_01-56-31-4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3606800"/>
            <a:ext cx="3819525" cy="3105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73799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Dataset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93395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Google speech commands dataset (https://colab.research.google.com/github/ShawnHymel/ei-keyword-spotting/blob/master/ei-audio-dataset-curation.ipynb) i snimanje mobilnim telefonom ključnih reči (po 50 puta)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7-11 at 02.02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2421255"/>
            <a:ext cx="4193540" cy="1377315"/>
          </a:xfrm>
          <a:prstGeom prst="rect">
            <a:avLst/>
          </a:prstGeom>
        </p:spPr>
      </p:pic>
      <p:pic>
        <p:nvPicPr>
          <p:cNvPr id="7" name="Picture 6" descr="Screenshot 2024-07-11 at 02.11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2421255"/>
            <a:ext cx="6009640" cy="4234180"/>
          </a:xfrm>
          <a:prstGeom prst="rect">
            <a:avLst/>
          </a:prstGeom>
        </p:spPr>
      </p:pic>
      <p:pic>
        <p:nvPicPr>
          <p:cNvPr id="8" name="Picture 7" descr="Screenshot 2024-07-11 at 02.11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924935"/>
            <a:ext cx="4646295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8892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Edge impulse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8790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Projekat voice-recognition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Processing block MFCC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Neuronska mreža (Keras)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Screenshot 2024-07-11 at 02.12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1620520"/>
            <a:ext cx="7505700" cy="4607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8046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Mreža i validacija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14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1616075"/>
            <a:ext cx="3680460" cy="4829175"/>
          </a:xfrm>
          <a:prstGeom prst="rect">
            <a:avLst/>
          </a:prstGeom>
        </p:spPr>
      </p:pic>
      <p:pic>
        <p:nvPicPr>
          <p:cNvPr id="7" name="Picture 6" descr="Screenshot 2024-07-11 at 02.14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532890"/>
            <a:ext cx="5219065" cy="4750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7698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Testiranje modela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02.15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10" y="1489075"/>
            <a:ext cx="4017010" cy="5243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020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Priprema senzora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3331</Words>
  <Application>WPS Presentation</Application>
  <PresentationFormat>自定义</PresentationFormat>
  <Paragraphs>145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SimSun</vt:lpstr>
      <vt:lpstr>Wingdings</vt:lpstr>
      <vt:lpstr>PingFang SC</vt:lpstr>
      <vt:lpstr>PingFang SC Semibold</vt:lpstr>
      <vt:lpstr>Calibri Light</vt:lpstr>
      <vt:lpstr>Helvetica Neue</vt:lpstr>
      <vt:lpstr>Calibri</vt:lpstr>
      <vt:lpstr>Microsoft YaHei</vt:lpstr>
      <vt:lpstr>汉仪旗黑</vt:lpstr>
      <vt:lpstr>Arial Unicode MS</vt:lpstr>
      <vt:lpstr>SimSun</vt:lpstr>
      <vt:lpstr>宋体-简</vt:lpstr>
      <vt:lpstr>Office 主题</vt:lpstr>
      <vt:lpstr>Sveprisutno računarstvo Projekat 1 thin-edge.io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258</cp:revision>
  <dcterms:created xsi:type="dcterms:W3CDTF">2024-07-11T00:31:33Z</dcterms:created>
  <dcterms:modified xsi:type="dcterms:W3CDTF">2024-07-11T00:31:33Z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